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12" r:id="rId2"/>
    <p:sldId id="293" r:id="rId3"/>
    <p:sldId id="300" r:id="rId4"/>
    <p:sldId id="301" r:id="rId5"/>
    <p:sldId id="277" r:id="rId6"/>
    <p:sldId id="290" r:id="rId7"/>
    <p:sldId id="313" r:id="rId8"/>
    <p:sldId id="317" r:id="rId9"/>
    <p:sldId id="294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16" r:id="rId19"/>
    <p:sldId id="297" r:id="rId20"/>
    <p:sldId id="298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FFFFFF"/>
    <a:srgbClr val="FBFCF9"/>
    <a:srgbClr val="FDF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4" autoAdjust="0"/>
    <p:restoredTop sz="94434" autoAdjust="0"/>
  </p:normalViewPr>
  <p:slideViewPr>
    <p:cSldViewPr snapToGrid="0">
      <p:cViewPr varScale="1">
        <p:scale>
          <a:sx n="81" d="100"/>
          <a:sy n="81" d="100"/>
        </p:scale>
        <p:origin x="50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5292B-AD34-4E89-9DB6-6F604A277F8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DEB11-BA53-4CD0-B7DB-8073353241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213" y="480431"/>
            <a:ext cx="10682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Intelligent Vehicle Damage Assessment &amp; Cost Estimator For Insurance Companies</a:t>
            </a:r>
            <a:endParaRPr 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434" y="1557649"/>
            <a:ext cx="1857578" cy="1855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6102" y="2974901"/>
            <a:ext cx="10682243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l">
              <a:lnSpc>
                <a:spcPct val="150000"/>
              </a:lnSpc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CH.SRAVANTHI			(19481A0539)</a:t>
            </a:r>
          </a:p>
          <a:p>
            <a:pPr algn="l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G.NIKHILA			(19481A0557)</a:t>
            </a:r>
          </a:p>
          <a:p>
            <a:pPr algn="l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J.DIVYA SRI          		(20481A0506)</a:t>
            </a:r>
          </a:p>
          <a:p>
            <a:pPr algn="l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CH.ABHILASH 		                 (19481A0537)</a:t>
            </a:r>
          </a:p>
          <a:p>
            <a:pPr algn="l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CFD2-A0D5-EBCC-7A1B-227F2C5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Apply </a:t>
            </a:r>
            <a:r>
              <a:rPr lang="en-US" sz="2700" b="1" i="0" dirty="0" err="1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ImageDataGenerator</a:t>
            </a:r>
            <a:r>
              <a:rPr lang="en-US" sz="2700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 Functionality To Trainset And </a:t>
            </a:r>
            <a:r>
              <a:rPr lang="en-US" sz="2700" b="1" i="0" dirty="0" err="1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Testset</a:t>
            </a:r>
            <a:br>
              <a:rPr lang="en-US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AA639-2C86-1070-2CAF-D0D3C1ED0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1" y="1982875"/>
            <a:ext cx="4233863" cy="166987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55BA9-71CB-F532-4BBF-DA3BA617A153}"/>
              </a:ext>
            </a:extLst>
          </p:cNvPr>
          <p:cNvSpPr txBox="1"/>
          <p:nvPr/>
        </p:nvSpPr>
        <p:spPr>
          <a:xfrm>
            <a:off x="567966" y="13511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effectLst/>
                <a:latin typeface="Montserrat" panose="00000500000000000000" pitchFamily="2" charset="0"/>
              </a:rPr>
              <a:t>For Body Damage: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1A0A9-95B3-9E84-862A-C86D3A61AA6C}"/>
              </a:ext>
            </a:extLst>
          </p:cNvPr>
          <p:cNvSpPr txBox="1"/>
          <p:nvPr/>
        </p:nvSpPr>
        <p:spPr>
          <a:xfrm>
            <a:off x="6097572" y="138095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effectLst/>
                <a:latin typeface="Montserrat" panose="00000500000000000000" pitchFamily="2" charset="0"/>
              </a:rPr>
              <a:t>For level of </a:t>
            </a:r>
            <a:r>
              <a:rPr lang="en-IN" b="1" dirty="0">
                <a:latin typeface="Montserrat" panose="00000500000000000000" pitchFamily="2" charset="0"/>
              </a:rPr>
              <a:t>d</a:t>
            </a:r>
            <a:r>
              <a:rPr lang="en-IN" b="1" i="0" dirty="0">
                <a:effectLst/>
                <a:latin typeface="Montserrat" panose="00000500000000000000" pitchFamily="2" charset="0"/>
              </a:rPr>
              <a:t>amage: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F5FC24-E712-30BF-7BE1-0A29DF8A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73" y="1936669"/>
            <a:ext cx="5774876" cy="3200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4AC093-59D9-D868-21F5-77AAA878BF86}"/>
              </a:ext>
            </a:extLst>
          </p:cNvPr>
          <p:cNvSpPr txBox="1"/>
          <p:nvPr/>
        </p:nvSpPr>
        <p:spPr>
          <a:xfrm>
            <a:off x="1610070" y="5506847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notice that 979 images are belonging to 3 classes for training and  171 images belong to 3 classes for testing purposes.</a:t>
            </a:r>
            <a:endParaRPr lang="en-US" b="0" i="0" dirty="0">
              <a:effectLst/>
              <a:latin typeface="Montserrat" panose="00000500000000000000" pitchFamily="2" charset="0"/>
            </a:endParaRP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79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8B87-3B6C-9A83-967C-A23B550F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</a:t>
            </a:r>
            <a:r>
              <a:rPr lang="en-US" b="1" dirty="0"/>
              <a:t>MODEL BUILDING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0EA22-900A-D4F7-A860-9EEC63C0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480" cy="4351338"/>
          </a:xfrm>
        </p:spPr>
        <p:txBody>
          <a:bodyPr/>
          <a:lstStyle/>
          <a:p>
            <a:r>
              <a:rPr lang="en-US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Importing The Model Building Libraries</a:t>
            </a:r>
          </a:p>
          <a:p>
            <a:br>
              <a:rPr lang="en-US" dirty="0"/>
            </a:br>
            <a:endParaRPr lang="en-US" b="1" i="0" dirty="0">
              <a:solidFill>
                <a:srgbClr val="2D2828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60A83-F318-00E0-3A35-72BC85DA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4" y="2715419"/>
            <a:ext cx="5363509" cy="1285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A6D25-9FF7-9F89-6CB5-FF6D879F6687}"/>
              </a:ext>
            </a:extLst>
          </p:cNvPr>
          <p:cNvSpPr txBox="1"/>
          <p:nvPr/>
        </p:nvSpPr>
        <p:spPr>
          <a:xfrm>
            <a:off x="6817937" y="201838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Initializing The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21E30-EBE8-D82F-DF6C-1FC085B7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49" y="2856518"/>
            <a:ext cx="5821493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438449-4B13-FC15-C197-8445A7617681}"/>
              </a:ext>
            </a:extLst>
          </p:cNvPr>
          <p:cNvSpPr txBox="1"/>
          <p:nvPr/>
        </p:nvSpPr>
        <p:spPr>
          <a:xfrm>
            <a:off x="1682685" y="4554443"/>
            <a:ext cx="6457360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vgg16 model needs to be loaded and we are storing that into a variable called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vgg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b="0" i="0" dirty="0">
              <a:effectLst/>
              <a:latin typeface="Montserrat" panose="00000500000000000000" pitchFamily="2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b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</a:br>
            <a:endParaRPr lang="en-US" b="0" i="0" dirty="0">
              <a:effectLst/>
              <a:latin typeface="Montserrat" panose="00000500000000000000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since we are training two models, so we need to initialize the two models</a:t>
            </a:r>
            <a:endParaRPr lang="en-US" b="0" i="0" dirty="0"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53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5BF5-89BE-3EA2-9751-3BF469B4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46" y="468820"/>
            <a:ext cx="10515600" cy="1325563"/>
          </a:xfrm>
        </p:spPr>
        <p:txBody>
          <a:bodyPr/>
          <a:lstStyle/>
          <a:p>
            <a:r>
              <a:rPr lang="en-IN" sz="3600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Creating A Model Object</a:t>
            </a:r>
            <a:b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B9A66F-4EF0-8268-0A5D-29385C247B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2" y="1909673"/>
            <a:ext cx="38481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3D1187-748B-E889-56F8-3D820C3C5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29" y="1027906"/>
            <a:ext cx="6448425" cy="48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095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81DE-62B6-39FD-5356-43701D4F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model</a:t>
            </a:r>
            <a:endParaRPr lang="en-IN" dirty="0"/>
          </a:p>
        </p:txBody>
      </p:sp>
      <p:pic>
        <p:nvPicPr>
          <p:cNvPr id="3074" name="Picture 2" descr="compiling">
            <a:extLst>
              <a:ext uri="{FF2B5EF4-FFF2-40B4-BE49-F238E27FC236}">
                <a16:creationId xmlns:a16="http://schemas.microsoft.com/office/drawing/2014/main" id="{8E9C1FF0-9FDE-9255-86A9-929FA3E7F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09" y="1979342"/>
            <a:ext cx="7337687" cy="181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59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BC1A-B481-3E17-F2A3-27EB13B3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                Train The Model</a:t>
            </a:r>
            <a:b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A14BCC-A46C-CE74-5F5A-E24E256C17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9" y="1416238"/>
            <a:ext cx="44291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D974F59-5ED0-F1DB-0366-923A91CD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3031830"/>
            <a:ext cx="121920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7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3494-AE8B-0CC1-9537-F22390F9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9D7756-BD6D-B2F2-CE82-C8E0A7F288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1" y="1841721"/>
            <a:ext cx="46958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6518A5E-DFF1-DD26-CDA5-42B7DA24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9079"/>
            <a:ext cx="12192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54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D720-7289-BBED-3F2A-FCE7413E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Save The Model</a:t>
            </a:r>
            <a:b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C06C5D-7019-76A2-22C9-630E1C529C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9" y="2061975"/>
            <a:ext cx="4264058" cy="15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BAE5F1-522F-7CEB-9237-A1146A4EB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58" y="1957886"/>
            <a:ext cx="3668106" cy="18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53D8-4CBC-366A-E3EC-1F7F8088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model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98E1CF-155B-05D1-023A-BB42820154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7" y="1527142"/>
            <a:ext cx="4413250" cy="320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A57E1A9-0130-1F8C-A26E-9BE84800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463" y="1653324"/>
            <a:ext cx="68675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F935EA7-1216-514E-294F-D7F5372D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463" y="3290544"/>
            <a:ext cx="68675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43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808"/>
          </a:xfrm>
        </p:spPr>
        <p:txBody>
          <a:bodyPr>
            <a:normAutofit/>
          </a:bodyPr>
          <a:lstStyle/>
          <a:p>
            <a:r>
              <a:rPr lang="en-IN" sz="32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Flask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1662" y="1794055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is a web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provides you with tools, libraries and technologies that allow you to build a web application.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can be some web pages, a blog or a  commercial website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flask web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886226"/>
            <a:ext cx="3990975" cy="24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3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773" y="202795"/>
            <a:ext cx="9908146" cy="85000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Screenshots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2A4E7-0261-BBE7-A518-3F677DE2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288"/>
            <a:ext cx="12192000" cy="5349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530087"/>
            <a:ext cx="10049022" cy="84813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Abstract:-</a:t>
            </a:r>
            <a:endParaRPr lang="en-A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234" y="1378088"/>
            <a:ext cx="10203766" cy="4887439"/>
          </a:xfrm>
        </p:spPr>
        <p:txBody>
          <a:bodyPr>
            <a:noAutofit/>
          </a:bodyPr>
          <a:lstStyle/>
          <a:p>
            <a:pPr algn="just" fontAlgn="base">
              <a:lnSpc>
                <a:spcPct val="150000"/>
              </a:lnSpc>
              <a:buFont typeface="Wingdings" panose="05000000000000000000" pitchFamily="2" charset="2"/>
            </a:pPr>
            <a:r>
              <a:rPr lang="en-I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Vehicle damage detection is used to reduce claims leakage during insurance processing. Visual inception and validation are usually done. As it takes a long time, because a person needs to come and inspect the damage. Here we are trying to automate the procedure. Using this automation, we can avoid time conception for the insurance claim procedure.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Screenshots</a:t>
            </a:r>
            <a:endParaRPr lang="en-US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554DCA-395F-7EF5-078A-B132FD36D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E36CBF-4E99-FBB4-44AD-EFC1ED86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 method for automatically estimating a repair cost for a vehicle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IN" dirty="0"/>
              <a:t>We build a VGG16 which can detect the area where damage is occurred .</a:t>
            </a:r>
          </a:p>
          <a:p>
            <a:r>
              <a:rPr lang="en-IN" dirty="0"/>
              <a:t>It also detects how much amount is actually required to repair the damaged area of a car.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r>
              <a:rPr 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interacts with the UI (User Interface) to choose the image.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chosen image is analyzed by the model which is integrated with the flask application.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VGG16  Model analyzes the image, then the prediction is showcased on the Flask UI.</a:t>
            </a:r>
          </a:p>
          <a:p>
            <a:pPr>
              <a:lnSpc>
                <a:spcPct val="150000"/>
              </a:lnSpc>
            </a:pPr>
            <a:endParaRPr lang="en-IN" altLang="en-US" sz="24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Methodology:-</a:t>
            </a:r>
            <a:r>
              <a:rPr lang="en-AU" sz="40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185" y="1459230"/>
            <a:ext cx="7185660" cy="5140325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Bahnschrift SemiLight" panose="020B0502040204020203" pitchFamily="34" charset="0"/>
              </a:rPr>
              <a:t>To accomplish this, we have to complete all the activities and tasks listed below: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steps to be followed to build the model are : </a:t>
            </a:r>
            <a:endParaRPr lang="en-US" sz="20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collection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Image </a:t>
            </a:r>
            <a:r>
              <a:rPr lang="en-US" sz="20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preprocessing</a:t>
            </a:r>
            <a:endParaRPr lang="en-US" sz="20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</a:t>
            </a: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building</a:t>
            </a:r>
            <a:endParaRPr lang="en-US" sz="20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Application building </a:t>
            </a:r>
            <a:endParaRPr lang="en-US" sz="20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the Flask UI to deploy the model and implementation of </a:t>
            </a: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</a:t>
            </a:r>
            <a:r>
              <a:rPr lang="en-US" sz="20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application.</a:t>
            </a:r>
            <a:endParaRPr lang="en-US" altLang="en-US" sz="20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576E74-2E67-0C89-15D2-FE377B780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5044"/>
            <a:ext cx="5181600" cy="3384642"/>
          </a:xfr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266" y="624110"/>
            <a:ext cx="10618348" cy="1280890"/>
          </a:xfrm>
        </p:spPr>
        <p:txBody>
          <a:bodyPr>
            <a:normAutofit fontScale="90000"/>
          </a:bodyPr>
          <a:lstStyle/>
          <a:p>
            <a:br>
              <a:rPr lang="en-US" sz="40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Requirements:-</a:t>
            </a:r>
            <a:br>
              <a:rPr lang="en-AU" sz="40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</a:br>
            <a:br>
              <a:rPr lang="en-AU" sz="4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266" y="1658112"/>
            <a:ext cx="10618348" cy="4181856"/>
          </a:xfrm>
        </p:spPr>
        <p:txBody>
          <a:bodyPr>
            <a:normAutofit/>
          </a:bodyPr>
          <a:lstStyle/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Sypder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HTML-Hyper Text Markup Language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-Python Framework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IMAGES DATA SET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IN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altLang="en-US" sz="40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Implementation:-</a:t>
            </a:r>
            <a:br>
              <a:rPr lang="en-IN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en-US" sz="2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altLang="en-US" sz="24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endParaRPr lang="en-IN" altLang="en-US" sz="2400" b="1" dirty="0">
              <a:ln w="0"/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" y="1310640"/>
            <a:ext cx="5961380" cy="486664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proposed system is implemented using Jupyter Notebook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Flask UI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I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teps included in this implementation are Data gathering</a:t>
            </a:r>
            <a:r>
              <a:rPr lang="en-I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preprocessing, model training and prediction.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Dataset collection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The dataset consists of all the car damaged pics.it consists of two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colums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where body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training:front,rear,side;validation:minor,major,severe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and validation(</a:t>
            </a:r>
            <a:r>
              <a:rPr lang="en-US" sz="2000" dirty="0" err="1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minor,major,severe</a:t>
            </a: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ln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93EB2D-5842-8E1C-0267-8A65E583C0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5389F-2113-0095-CBE3-9C19BF63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19" y="1690688"/>
            <a:ext cx="5760276" cy="48666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D685-A823-6522-FECE-E5C23B8B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REAR AND SIDE DAMAGE PICS.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9062A-8F11-8F4C-37E3-86ABF9FC98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560030-C610-0A5C-3EA2-B22523788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6132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931545" y="233045"/>
            <a:ext cx="9225915" cy="1133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Image </a:t>
            </a:r>
            <a:r>
              <a:rPr lang="en-US" sz="2400" b="1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Preprocessing </a:t>
            </a:r>
            <a:r>
              <a:rPr lang="en-US" sz="24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Data preprocessing can be done in 5 steps</a:t>
            </a:r>
            <a:r>
              <a:rPr lang="en-IN" altLang="en-US" sz="24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:-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1:  Importing the libraries and reading the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7E624-A8D7-2AEF-EFD7-76A4D6310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" y="3685879"/>
            <a:ext cx="3582185" cy="92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87BB1-A410-F37E-077B-F4F7D88AE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07" y="2691720"/>
            <a:ext cx="5000625" cy="3742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78A66C-5796-63D8-046F-932FA25D24DA}"/>
              </a:ext>
            </a:extLst>
          </p:cNvPr>
          <p:cNvSpPr txBox="1"/>
          <p:nvPr/>
        </p:nvSpPr>
        <p:spPr>
          <a:xfrm>
            <a:off x="179109" y="201197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Import The </a:t>
            </a:r>
            <a:r>
              <a:rPr lang="en-IN" b="1" i="0" dirty="0" err="1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ImageDataGenerator</a:t>
            </a:r>
            <a: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 Library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84E2B-46AA-9B34-A536-1FFF69BECFD9}"/>
              </a:ext>
            </a:extLst>
          </p:cNvPr>
          <p:cNvSpPr txBox="1"/>
          <p:nvPr/>
        </p:nvSpPr>
        <p:spPr>
          <a:xfrm>
            <a:off x="6097572" y="201197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Configure </a:t>
            </a:r>
            <a:r>
              <a:rPr lang="en-IN" b="1" i="0" dirty="0" err="1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ImageDataGenerator</a:t>
            </a:r>
            <a:r>
              <a:rPr lang="en-IN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 Class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565</Words>
  <Application>Microsoft Office PowerPoint</Application>
  <PresentationFormat>Widescreen</PresentationFormat>
  <Paragraphs>63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Bahnschrift SemiLight</vt:lpstr>
      <vt:lpstr>Calibri</vt:lpstr>
      <vt:lpstr>Calibri Light</vt:lpstr>
      <vt:lpstr>Montserrat</vt:lpstr>
      <vt:lpstr>Open Sans</vt:lpstr>
      <vt:lpstr>Poppins</vt:lpstr>
      <vt:lpstr>Roboto</vt:lpstr>
      <vt:lpstr>Times New Roman</vt:lpstr>
      <vt:lpstr>Wingdings</vt:lpstr>
      <vt:lpstr>1_Office Theme</vt:lpstr>
      <vt:lpstr>PowerPoint Presentation</vt:lpstr>
      <vt:lpstr>Abstract:-</vt:lpstr>
      <vt:lpstr>Objectives:-</vt:lpstr>
      <vt:lpstr>Related Work:-</vt:lpstr>
      <vt:lpstr>Methodology:- </vt:lpstr>
      <vt:lpstr> Requirements:-  </vt:lpstr>
      <vt:lpstr> Implementation:-   </vt:lpstr>
      <vt:lpstr>           REAR AND SIDE DAMAGE PICS.</vt:lpstr>
      <vt:lpstr>PowerPoint Presentation</vt:lpstr>
      <vt:lpstr>Apply ImageDataGenerator Functionality To Trainset And Testset </vt:lpstr>
      <vt:lpstr>                     MODEL BUILDING</vt:lpstr>
      <vt:lpstr>Creating A Model Object </vt:lpstr>
      <vt:lpstr>Configuring the model</vt:lpstr>
      <vt:lpstr>                Train The Model </vt:lpstr>
      <vt:lpstr>PowerPoint Presentation</vt:lpstr>
      <vt:lpstr>Save The Model </vt:lpstr>
      <vt:lpstr>Test the model</vt:lpstr>
      <vt:lpstr>Flask</vt:lpstr>
      <vt:lpstr>Output Screenshots</vt:lpstr>
      <vt:lpstr>Output Screenshots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Perabattula Veera Pavan Kumar</dc:creator>
  <cp:lastModifiedBy>19481A0539</cp:lastModifiedBy>
  <cp:revision>484</cp:revision>
  <dcterms:created xsi:type="dcterms:W3CDTF">2014-01-22T17:29:00Z</dcterms:created>
  <dcterms:modified xsi:type="dcterms:W3CDTF">2022-09-06T15:21:34Z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